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0" r:id="rId4"/>
    <p:sldId id="264" r:id="rId5"/>
    <p:sldId id="258" r:id="rId6"/>
    <p:sldId id="263" r:id="rId7"/>
    <p:sldId id="262" r:id="rId8"/>
    <p:sldId id="261" r:id="rId9"/>
    <p:sldId id="276" r:id="rId10"/>
    <p:sldId id="259" r:id="rId11"/>
    <p:sldId id="265" r:id="rId12"/>
    <p:sldId id="273" r:id="rId13"/>
    <p:sldId id="277" r:id="rId14"/>
    <p:sldId id="279" r:id="rId15"/>
    <p:sldId id="271" r:id="rId16"/>
    <p:sldId id="266" r:id="rId17"/>
    <p:sldId id="274" r:id="rId18"/>
    <p:sldId id="280" r:id="rId19"/>
    <p:sldId id="278" r:id="rId20"/>
    <p:sldId id="272" r:id="rId21"/>
    <p:sldId id="267" r:id="rId22"/>
    <p:sldId id="281"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92" d="100"/>
          <a:sy n="92" d="100"/>
        </p:scale>
        <p:origin x="498" y="-5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9/8/2018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roups.google.com/forum/#!forum/penang-python-meetup" TargetMode="External"/><Relationship Id="rId2" Type="http://schemas.openxmlformats.org/officeDocument/2006/relationships/hyperlink" Target="mailto:abhijeetmote@gmail.com" TargetMode="Externa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newtechdojo.com/list-machine-learning-algorithms/#Unsupervised%20Learnin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787237" y="4353790"/>
            <a:ext cx="10829203" cy="3628053"/>
          </a:xfrm>
        </p:spPr>
        <p:txBody>
          <a:bodyPr>
            <a:normAutofit/>
          </a:bodyPr>
          <a:lstStyle/>
          <a:p>
            <a:r>
              <a:rPr lang="en-MY" sz="5000" b="1" dirty="0" smtClean="0"/>
              <a:t>Introduction To Machine Learning </a:t>
            </a:r>
          </a:p>
          <a:p>
            <a:r>
              <a:rPr lang="en-MY" b="1" dirty="0" smtClean="0"/>
              <a:t>		- Abhijeet </a:t>
            </a:r>
            <a:r>
              <a:rPr lang="en-MY" b="1" dirty="0" smtClean="0"/>
              <a:t>Mote, Python Developer, Python Penang Meetup Organizer</a:t>
            </a:r>
            <a:endParaRPr lang="en-US" b="1" dirty="0" smtClean="0"/>
          </a:p>
          <a:p>
            <a:r>
              <a:rPr lang="en-MY" b="1" dirty="0"/>
              <a:t>	</a:t>
            </a:r>
            <a:r>
              <a:rPr lang="en-MY" b="1" dirty="0" smtClean="0"/>
              <a:t>	- </a:t>
            </a:r>
            <a:r>
              <a:rPr lang="en-MY" b="1" dirty="0" smtClean="0">
                <a:hlinkClick r:id="rId2"/>
              </a:rPr>
              <a:t>abhijeetmote@gmail.com</a:t>
            </a:r>
            <a:endParaRPr lang="en-MY" b="1" dirty="0" smtClean="0"/>
          </a:p>
          <a:p>
            <a:r>
              <a:rPr lang="en-MY" b="1" dirty="0"/>
              <a:t>	</a:t>
            </a:r>
            <a:r>
              <a:rPr lang="en-MY" b="1" dirty="0" smtClean="0"/>
              <a:t>	- </a:t>
            </a:r>
            <a:r>
              <a:rPr lang="en-MY" b="1" dirty="0" smtClean="0">
                <a:hlinkClick r:id="rId3"/>
              </a:rPr>
              <a:t>https</a:t>
            </a:r>
            <a:r>
              <a:rPr lang="en-MY" b="1" dirty="0">
                <a:hlinkClick r:id="rId3"/>
              </a:rPr>
              <a:t>://groups.google.com/forum/#!</a:t>
            </a:r>
            <a:r>
              <a:rPr lang="en-MY" b="1" dirty="0" smtClean="0">
                <a:hlinkClick r:id="rId3"/>
              </a:rPr>
              <a:t>forum/penang-python-meetup</a:t>
            </a:r>
            <a:r>
              <a:rPr lang="en-MY" b="1" dirty="0" smtClean="0"/>
              <a:t> </a:t>
            </a:r>
            <a:endParaRPr lang="en-MY" b="1" dirty="0" smtClean="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91247" y="280556"/>
            <a:ext cx="7164515" cy="3872778"/>
          </a:xfrm>
          <a:prstGeom prst="rect">
            <a:avLst/>
          </a:prstGeom>
        </p:spPr>
      </p:pic>
    </p:spTree>
    <p:extLst>
      <p:ext uri="{BB962C8B-B14F-4D97-AF65-F5344CB8AC3E}">
        <p14:creationId xmlns:p14="http://schemas.microsoft.com/office/powerpoint/2010/main" val="10789660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MY" dirty="0" smtClean="0"/>
              <a:t>Supervised Learning</a:t>
            </a:r>
            <a:endParaRPr lang="en-US" dirty="0"/>
          </a:p>
        </p:txBody>
      </p:sp>
      <p:sp>
        <p:nvSpPr>
          <p:cNvPr id="6" name="Content Placeholder 5"/>
          <p:cNvSpPr>
            <a:spLocks noGrp="1"/>
          </p:cNvSpPr>
          <p:nvPr>
            <p:ph idx="1"/>
          </p:nvPr>
        </p:nvSpPr>
        <p:spPr/>
        <p:txBody>
          <a:bodyPr/>
          <a:lstStyle/>
          <a:p>
            <a:endParaRPr lang="en-US"/>
          </a:p>
        </p:txBody>
      </p:sp>
      <p:pic>
        <p:nvPicPr>
          <p:cNvPr id="7" name="Picture 6"/>
          <p:cNvPicPr>
            <a:picLocks noChangeAspect="1"/>
          </p:cNvPicPr>
          <p:nvPr/>
        </p:nvPicPr>
        <p:blipFill>
          <a:blip r:embed="rId2"/>
          <a:stretch>
            <a:fillRect/>
          </a:stretch>
        </p:blipFill>
        <p:spPr>
          <a:xfrm>
            <a:off x="4260850" y="0"/>
            <a:ext cx="5067300" cy="6219825"/>
          </a:xfrm>
          <a:prstGeom prst="rect">
            <a:avLst/>
          </a:prstGeom>
        </p:spPr>
      </p:pic>
    </p:spTree>
    <p:extLst>
      <p:ext uri="{BB962C8B-B14F-4D97-AF65-F5344CB8AC3E}">
        <p14:creationId xmlns:p14="http://schemas.microsoft.com/office/powerpoint/2010/main" val="12017402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457854"/>
            <a:ext cx="8911687" cy="1280890"/>
          </a:xfrm>
        </p:spPr>
        <p:txBody>
          <a:bodyPr>
            <a:noAutofit/>
          </a:bodyPr>
          <a:lstStyle/>
          <a:p>
            <a:r>
              <a:rPr lang="en-US" sz="2000" dirty="0" smtClean="0"/>
              <a:t>Predictive/Supervised </a:t>
            </a:r>
            <a:r>
              <a:rPr lang="en-US" sz="2000" dirty="0"/>
              <a:t>model as the name suggests is used to predict the future outcome based on the historical data. Predictive models are normally given clear instructions right from the beginning as in what needs to be learnt and how it needs to be learnt. These class of learning algorithms are termed as </a:t>
            </a:r>
            <a:r>
              <a:rPr lang="en-US" sz="2000" b="1" dirty="0"/>
              <a:t>Supervised Learning.</a:t>
            </a:r>
            <a:endParaRPr lang="en-US" sz="2000" dirty="0"/>
          </a:p>
        </p:txBody>
      </p:sp>
      <p:pic>
        <p:nvPicPr>
          <p:cNvPr id="4" name="Content Placeholder 3"/>
          <p:cNvPicPr>
            <a:picLocks noGrp="1" noChangeAspect="1"/>
          </p:cNvPicPr>
          <p:nvPr>
            <p:ph idx="1"/>
          </p:nvPr>
        </p:nvPicPr>
        <p:blipFill>
          <a:blip r:embed="rId2"/>
          <a:stretch>
            <a:fillRect/>
          </a:stretch>
        </p:blipFill>
        <p:spPr>
          <a:xfrm>
            <a:off x="3686825" y="2424545"/>
            <a:ext cx="6723885" cy="3778250"/>
          </a:xfrm>
          <a:prstGeom prst="rect">
            <a:avLst/>
          </a:prstGeom>
        </p:spPr>
      </p:pic>
    </p:spTree>
    <p:extLst>
      <p:ext uri="{BB962C8B-B14F-4D97-AF65-F5344CB8AC3E}">
        <p14:creationId xmlns:p14="http://schemas.microsoft.com/office/powerpoint/2010/main" val="25190551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2244725" y="200025"/>
            <a:ext cx="8820150" cy="6657975"/>
          </a:xfrm>
          <a:prstGeom prst="rect">
            <a:avLst/>
          </a:prstGeom>
        </p:spPr>
      </p:pic>
    </p:spTree>
    <p:extLst>
      <p:ext uri="{BB962C8B-B14F-4D97-AF65-F5344CB8AC3E}">
        <p14:creationId xmlns:p14="http://schemas.microsoft.com/office/powerpoint/2010/main" val="28596981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698500" y="1730131"/>
            <a:ext cx="11493500" cy="3118338"/>
          </a:xfrm>
          <a:prstGeom prst="rect">
            <a:avLst/>
          </a:prstGeom>
        </p:spPr>
      </p:pic>
    </p:spTree>
    <p:extLst>
      <p:ext uri="{BB962C8B-B14F-4D97-AF65-F5344CB8AC3E}">
        <p14:creationId xmlns:p14="http://schemas.microsoft.com/office/powerpoint/2010/main" val="3007008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There are few really Popular supervised machine learning algorithms, such as:</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
            </a:pPr>
            <a:r>
              <a:rPr lang="en-US" dirty="0"/>
              <a:t>Decision </a:t>
            </a:r>
            <a:r>
              <a:rPr lang="en-US" dirty="0" smtClean="0"/>
              <a:t>Trees</a:t>
            </a:r>
          </a:p>
          <a:p>
            <a:pPr>
              <a:buFont typeface="Wingdings" panose="05000000000000000000" pitchFamily="2" charset="2"/>
              <a:buChar char="§"/>
            </a:pPr>
            <a:r>
              <a:rPr lang="en-US" dirty="0" smtClean="0"/>
              <a:t>Naive </a:t>
            </a:r>
            <a:r>
              <a:rPr lang="en-US" dirty="0"/>
              <a:t>Bayes </a:t>
            </a:r>
            <a:r>
              <a:rPr lang="en-US" dirty="0" smtClean="0"/>
              <a:t>Classification</a:t>
            </a:r>
          </a:p>
          <a:p>
            <a:pPr>
              <a:buFont typeface="Wingdings" panose="05000000000000000000" pitchFamily="2" charset="2"/>
              <a:buChar char="§"/>
            </a:pPr>
            <a:r>
              <a:rPr lang="en-US" dirty="0"/>
              <a:t>Support vector machines for classification </a:t>
            </a:r>
            <a:r>
              <a:rPr lang="en-US" dirty="0" smtClean="0"/>
              <a:t>problems</a:t>
            </a:r>
          </a:p>
          <a:p>
            <a:pPr>
              <a:buFont typeface="Wingdings" panose="05000000000000000000" pitchFamily="2" charset="2"/>
              <a:buChar char="§"/>
            </a:pPr>
            <a:r>
              <a:rPr lang="en-US" dirty="0" smtClean="0"/>
              <a:t>Random </a:t>
            </a:r>
            <a:r>
              <a:rPr lang="en-US" dirty="0"/>
              <a:t>forest for classification and regression </a:t>
            </a:r>
            <a:r>
              <a:rPr lang="en-US" dirty="0" smtClean="0"/>
              <a:t>problems</a:t>
            </a:r>
          </a:p>
          <a:p>
            <a:pPr>
              <a:buFont typeface="Wingdings" panose="05000000000000000000" pitchFamily="2" charset="2"/>
              <a:buChar char="§"/>
            </a:pPr>
            <a:r>
              <a:rPr lang="en-US" dirty="0" smtClean="0"/>
              <a:t>Linear </a:t>
            </a:r>
            <a:r>
              <a:rPr lang="en-US" dirty="0"/>
              <a:t>regression for regression </a:t>
            </a:r>
            <a:r>
              <a:rPr lang="en-US" dirty="0" smtClean="0"/>
              <a:t>problems</a:t>
            </a:r>
          </a:p>
          <a:p>
            <a:pPr>
              <a:buFont typeface="Wingdings" panose="05000000000000000000" pitchFamily="2" charset="2"/>
              <a:buChar char="§"/>
            </a:pPr>
            <a:r>
              <a:rPr lang="en-US" dirty="0" smtClean="0"/>
              <a:t>Ordinary </a:t>
            </a:r>
            <a:r>
              <a:rPr lang="en-US" dirty="0"/>
              <a:t>Least Squares </a:t>
            </a:r>
            <a:r>
              <a:rPr lang="en-US" dirty="0" smtClean="0"/>
              <a:t>Regression</a:t>
            </a:r>
          </a:p>
          <a:p>
            <a:pPr>
              <a:buFont typeface="Wingdings" panose="05000000000000000000" pitchFamily="2" charset="2"/>
              <a:buChar char="§"/>
            </a:pPr>
            <a:r>
              <a:rPr lang="en-US" dirty="0" smtClean="0"/>
              <a:t>Logistic Regression</a:t>
            </a:r>
          </a:p>
          <a:p>
            <a:pPr>
              <a:buFont typeface="Wingdings" panose="05000000000000000000" pitchFamily="2" charset="2"/>
              <a:buChar char="§"/>
            </a:pPr>
            <a:r>
              <a:rPr lang="en-US" dirty="0" smtClean="0"/>
              <a:t>Ensemble </a:t>
            </a:r>
            <a:r>
              <a:rPr lang="en-US" dirty="0"/>
              <a:t>Methods</a:t>
            </a:r>
          </a:p>
        </p:txBody>
      </p:sp>
    </p:spTree>
    <p:extLst>
      <p:ext uri="{BB962C8B-B14F-4D97-AF65-F5344CB8AC3E}">
        <p14:creationId xmlns:p14="http://schemas.microsoft.com/office/powerpoint/2010/main" val="17043589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692525" y="255587"/>
            <a:ext cx="5391150" cy="6219825"/>
          </a:xfrm>
          <a:prstGeom prst="rect">
            <a:avLst/>
          </a:prstGeom>
        </p:spPr>
      </p:pic>
    </p:spTree>
    <p:extLst>
      <p:ext uri="{BB962C8B-B14F-4D97-AF65-F5344CB8AC3E}">
        <p14:creationId xmlns:p14="http://schemas.microsoft.com/office/powerpoint/2010/main" val="31701872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000" dirty="0"/>
              <a:t>It is used to train descriptive models where no target is set and no single feature is important than the other. The case of unsupervised learning can be: When a retailer wishes to find out what are the combination of products, customers tends to buy more frequently</a:t>
            </a:r>
          </a:p>
        </p:txBody>
      </p:sp>
      <p:pic>
        <p:nvPicPr>
          <p:cNvPr id="4" name="Content Placeholder 3"/>
          <p:cNvPicPr>
            <a:picLocks noGrp="1" noChangeAspect="1"/>
          </p:cNvPicPr>
          <p:nvPr>
            <p:ph idx="1"/>
          </p:nvPr>
        </p:nvPicPr>
        <p:blipFill>
          <a:blip r:embed="rId2"/>
          <a:stretch>
            <a:fillRect/>
          </a:stretch>
        </p:blipFill>
        <p:spPr>
          <a:xfrm>
            <a:off x="3702233" y="2133600"/>
            <a:ext cx="6689360" cy="3778250"/>
          </a:xfrm>
          <a:prstGeom prst="rect">
            <a:avLst/>
          </a:prstGeom>
        </p:spPr>
      </p:pic>
    </p:spTree>
    <p:extLst>
      <p:ext uri="{BB962C8B-B14F-4D97-AF65-F5344CB8AC3E}">
        <p14:creationId xmlns:p14="http://schemas.microsoft.com/office/powerpoint/2010/main" val="299490790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000612" y="0"/>
            <a:ext cx="9504000" cy="6858000"/>
          </a:xfrm>
          <a:prstGeom prst="rect">
            <a:avLst/>
          </a:prstGeom>
        </p:spPr>
      </p:pic>
    </p:spTree>
    <p:extLst>
      <p:ext uri="{BB962C8B-B14F-4D97-AF65-F5344CB8AC3E}">
        <p14:creationId xmlns:p14="http://schemas.microsoft.com/office/powerpoint/2010/main" val="2567863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Some popular examples of unsupervised learning algorithms are:</a:t>
            </a:r>
            <a:br>
              <a:rPr lang="en-US" dirty="0"/>
            </a:br>
            <a:endParaRPr lang="en-US" dirty="0"/>
          </a:p>
        </p:txBody>
      </p:sp>
      <p:sp>
        <p:nvSpPr>
          <p:cNvPr id="3" name="Content Placeholder 2"/>
          <p:cNvSpPr>
            <a:spLocks noGrp="1"/>
          </p:cNvSpPr>
          <p:nvPr>
            <p:ph idx="1"/>
          </p:nvPr>
        </p:nvSpPr>
        <p:spPr/>
        <p:txBody>
          <a:bodyPr/>
          <a:lstStyle/>
          <a:p>
            <a:r>
              <a:rPr lang="en-US" dirty="0">
                <a:solidFill>
                  <a:schemeClr val="tx1"/>
                </a:solidFill>
              </a:rPr>
              <a:t>K-means for clustering </a:t>
            </a:r>
            <a:r>
              <a:rPr lang="en-US" dirty="0" smtClean="0">
                <a:solidFill>
                  <a:schemeClr val="tx1"/>
                </a:solidFill>
              </a:rPr>
              <a:t>problems</a:t>
            </a:r>
          </a:p>
          <a:p>
            <a:r>
              <a:rPr lang="en-US" dirty="0" err="1" smtClean="0">
                <a:solidFill>
                  <a:schemeClr val="tx1"/>
                </a:solidFill>
              </a:rPr>
              <a:t>Apriori</a:t>
            </a:r>
            <a:r>
              <a:rPr lang="en-US" dirty="0" smtClean="0">
                <a:solidFill>
                  <a:schemeClr val="tx1"/>
                </a:solidFill>
              </a:rPr>
              <a:t> </a:t>
            </a:r>
            <a:r>
              <a:rPr lang="en-US" dirty="0">
                <a:solidFill>
                  <a:schemeClr val="tx1"/>
                </a:solidFill>
              </a:rPr>
              <a:t>algorithm for association rule learning </a:t>
            </a:r>
            <a:r>
              <a:rPr lang="en-US" dirty="0" smtClean="0">
                <a:solidFill>
                  <a:schemeClr val="tx1"/>
                </a:solidFill>
              </a:rPr>
              <a:t>problems</a:t>
            </a:r>
          </a:p>
          <a:p>
            <a:r>
              <a:rPr lang="en-US" dirty="0" smtClean="0">
                <a:solidFill>
                  <a:schemeClr val="tx1"/>
                </a:solidFill>
              </a:rPr>
              <a:t>Principal </a:t>
            </a:r>
            <a:r>
              <a:rPr lang="en-US" dirty="0">
                <a:solidFill>
                  <a:schemeClr val="tx1"/>
                </a:solidFill>
              </a:rPr>
              <a:t>Component </a:t>
            </a:r>
            <a:r>
              <a:rPr lang="en-US" dirty="0" smtClean="0">
                <a:solidFill>
                  <a:schemeClr val="tx1"/>
                </a:solidFill>
              </a:rPr>
              <a:t>Analysis</a:t>
            </a:r>
          </a:p>
          <a:p>
            <a:r>
              <a:rPr lang="en-US" dirty="0" smtClean="0">
                <a:solidFill>
                  <a:schemeClr val="tx1"/>
                </a:solidFill>
              </a:rPr>
              <a:t>Singular </a:t>
            </a:r>
            <a:r>
              <a:rPr lang="en-US" dirty="0">
                <a:solidFill>
                  <a:schemeClr val="tx1"/>
                </a:solidFill>
              </a:rPr>
              <a:t>Value </a:t>
            </a:r>
            <a:r>
              <a:rPr lang="en-US" dirty="0" smtClean="0">
                <a:solidFill>
                  <a:schemeClr val="tx1"/>
                </a:solidFill>
              </a:rPr>
              <a:t>Decomposition</a:t>
            </a:r>
          </a:p>
          <a:p>
            <a:r>
              <a:rPr lang="en-US" dirty="0" smtClean="0">
                <a:solidFill>
                  <a:schemeClr val="tx1"/>
                </a:solidFill>
              </a:rPr>
              <a:t>Independent </a:t>
            </a:r>
            <a:r>
              <a:rPr lang="en-US" dirty="0">
                <a:solidFill>
                  <a:schemeClr val="tx1"/>
                </a:solidFill>
              </a:rPr>
              <a:t>Component Analysis</a:t>
            </a:r>
            <a:endParaRPr lang="en-US" dirty="0"/>
          </a:p>
        </p:txBody>
      </p:sp>
    </p:spTree>
    <p:extLst>
      <p:ext uri="{BB962C8B-B14F-4D97-AF65-F5344CB8AC3E}">
        <p14:creationId xmlns:p14="http://schemas.microsoft.com/office/powerpoint/2010/main" val="153862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471668" y="624110"/>
            <a:ext cx="9150488" cy="5181601"/>
          </a:xfrm>
          <a:prstGeom prst="rect">
            <a:avLst/>
          </a:prstGeom>
        </p:spPr>
      </p:pic>
    </p:spTree>
    <p:extLst>
      <p:ext uri="{BB962C8B-B14F-4D97-AF65-F5344CB8AC3E}">
        <p14:creationId xmlns:p14="http://schemas.microsoft.com/office/powerpoint/2010/main" val="18927107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What is Machine Learning ?</a:t>
            </a:r>
            <a:endParaRPr lang="en-US" dirty="0"/>
          </a:p>
        </p:txBody>
      </p:sp>
      <p:pic>
        <p:nvPicPr>
          <p:cNvPr id="4" name="Content Placeholder 3"/>
          <p:cNvPicPr>
            <a:picLocks noGrp="1" noChangeAspect="1"/>
          </p:cNvPicPr>
          <p:nvPr>
            <p:ph idx="1"/>
          </p:nvPr>
        </p:nvPicPr>
        <p:blipFill>
          <a:blip r:embed="rId2"/>
          <a:stretch>
            <a:fillRect/>
          </a:stretch>
        </p:blipFill>
        <p:spPr>
          <a:xfrm>
            <a:off x="4068535" y="1790700"/>
            <a:ext cx="3857792" cy="3778250"/>
          </a:xfrm>
          <a:prstGeom prst="rect">
            <a:avLst/>
          </a:prstGeom>
        </p:spPr>
      </p:pic>
    </p:spTree>
    <p:extLst>
      <p:ext uri="{BB962C8B-B14F-4D97-AF65-F5344CB8AC3E}">
        <p14:creationId xmlns:p14="http://schemas.microsoft.com/office/powerpoint/2010/main" val="96085212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6" name="Picture 5"/>
          <p:cNvPicPr>
            <a:picLocks noChangeAspect="1"/>
          </p:cNvPicPr>
          <p:nvPr/>
        </p:nvPicPr>
        <p:blipFill>
          <a:blip r:embed="rId2"/>
          <a:stretch>
            <a:fillRect/>
          </a:stretch>
        </p:blipFill>
        <p:spPr>
          <a:xfrm>
            <a:off x="2835274" y="0"/>
            <a:ext cx="7839075" cy="6457950"/>
          </a:xfrm>
          <a:prstGeom prst="rect">
            <a:avLst/>
          </a:prstGeom>
        </p:spPr>
      </p:pic>
    </p:spTree>
    <p:extLst>
      <p:ext uri="{BB962C8B-B14F-4D97-AF65-F5344CB8AC3E}">
        <p14:creationId xmlns:p14="http://schemas.microsoft.com/office/powerpoint/2010/main" val="29183796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000" dirty="0"/>
              <a:t>It is an example of machine learning where the machine is trained to take specific decisions based on the business requirement with the sole motto to maximize efficiency (performance). The idea involved in reinforcement learning is: The machine/ software agent trains itself on a continual basis based on the environment it is exposed to, and applies it’s enriched knowledge to solve business problems</a:t>
            </a:r>
          </a:p>
        </p:txBody>
      </p:sp>
      <p:pic>
        <p:nvPicPr>
          <p:cNvPr id="4" name="Content Placeholder 3"/>
          <p:cNvPicPr>
            <a:picLocks noGrp="1" noChangeAspect="1"/>
          </p:cNvPicPr>
          <p:nvPr>
            <p:ph idx="1"/>
          </p:nvPr>
        </p:nvPicPr>
        <p:blipFill>
          <a:blip r:embed="rId2"/>
          <a:stretch>
            <a:fillRect/>
          </a:stretch>
        </p:blipFill>
        <p:spPr>
          <a:xfrm>
            <a:off x="3430991" y="2715491"/>
            <a:ext cx="6691516" cy="3778250"/>
          </a:xfrm>
          <a:prstGeom prst="rect">
            <a:avLst/>
          </a:prstGeom>
        </p:spPr>
      </p:pic>
    </p:spTree>
    <p:extLst>
      <p:ext uri="{BB962C8B-B14F-4D97-AF65-F5344CB8AC3E}">
        <p14:creationId xmlns:p14="http://schemas.microsoft.com/office/powerpoint/2010/main" val="228200652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Reference </a:t>
            </a:r>
            <a:endParaRPr lang="en-US" dirty="0"/>
          </a:p>
        </p:txBody>
      </p:sp>
      <p:sp>
        <p:nvSpPr>
          <p:cNvPr id="3" name="Content Placeholder 2"/>
          <p:cNvSpPr>
            <a:spLocks noGrp="1"/>
          </p:cNvSpPr>
          <p:nvPr>
            <p:ph idx="1"/>
          </p:nvPr>
        </p:nvSpPr>
        <p:spPr/>
        <p:txBody>
          <a:bodyPr/>
          <a:lstStyle/>
          <a:p>
            <a:r>
              <a:rPr lang="en-US" dirty="0">
                <a:hlinkClick r:id="rId2"/>
              </a:rPr>
              <a:t>https://www.newtechdojo.com/list-machine-learning-algorithms/#</a:t>
            </a:r>
            <a:r>
              <a:rPr lang="en-US" dirty="0" smtClean="0">
                <a:hlinkClick r:id="rId2"/>
              </a:rPr>
              <a:t>Unsupervised%20Learning</a:t>
            </a:r>
            <a:r>
              <a:rPr lang="en-US" dirty="0" smtClean="0"/>
              <a:t> </a:t>
            </a:r>
          </a:p>
          <a:p>
            <a:r>
              <a:rPr lang="en-MY" dirty="0" smtClean="0"/>
              <a:t>Google Machine Learning crash course </a:t>
            </a:r>
            <a:endParaRPr lang="en-US" dirty="0"/>
          </a:p>
        </p:txBody>
      </p:sp>
    </p:spTree>
    <p:extLst>
      <p:ext uri="{BB962C8B-B14F-4D97-AF65-F5344CB8AC3E}">
        <p14:creationId xmlns:p14="http://schemas.microsoft.com/office/powerpoint/2010/main" val="3166598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41494" y="624109"/>
            <a:ext cx="6822351" cy="2576291"/>
          </a:xfrm>
        </p:spPr>
        <p:txBody>
          <a:bodyPr>
            <a:normAutofit/>
          </a:bodyPr>
          <a:lstStyle/>
          <a:p>
            <a:pPr algn="r"/>
            <a:r>
              <a:rPr lang="en-US" sz="3000" i="1" dirty="0">
                <a:solidFill>
                  <a:srgbClr val="303030"/>
                </a:solidFill>
                <a:latin typeface="Proxima Nova"/>
                <a:ea typeface="+mn-ea"/>
                <a:cs typeface="+mn-cs"/>
              </a:rPr>
              <a:t>“[Machine Learning is the] field of study that gives computers the ability to learn without being explicitly programmed.” </a:t>
            </a:r>
            <a:br>
              <a:rPr lang="en-US" sz="3000" i="1" dirty="0">
                <a:solidFill>
                  <a:srgbClr val="303030"/>
                </a:solidFill>
                <a:latin typeface="Proxima Nova"/>
                <a:ea typeface="+mn-ea"/>
                <a:cs typeface="+mn-cs"/>
              </a:rPr>
            </a:br>
            <a:r>
              <a:rPr lang="en-US" sz="3000" i="1" dirty="0">
                <a:solidFill>
                  <a:srgbClr val="303030"/>
                </a:solidFill>
                <a:latin typeface="Proxima Nova"/>
                <a:ea typeface="+mn-ea"/>
                <a:cs typeface="+mn-cs"/>
              </a:rPr>
              <a:t>Arthur Samuel- 1959</a:t>
            </a:r>
          </a:p>
        </p:txBody>
      </p:sp>
      <p:pic>
        <p:nvPicPr>
          <p:cNvPr id="4" name="Content Placeholder 3"/>
          <p:cNvPicPr>
            <a:picLocks noGrp="1" noChangeAspect="1"/>
          </p:cNvPicPr>
          <p:nvPr>
            <p:ph idx="1"/>
          </p:nvPr>
        </p:nvPicPr>
        <p:blipFill>
          <a:blip r:embed="rId2"/>
          <a:stretch>
            <a:fillRect/>
          </a:stretch>
        </p:blipFill>
        <p:spPr>
          <a:xfrm>
            <a:off x="-1" y="-20573"/>
            <a:ext cx="5241495" cy="4166545"/>
          </a:xfrm>
          <a:prstGeom prst="rect">
            <a:avLst/>
          </a:prstGeom>
        </p:spPr>
      </p:pic>
      <p:sp>
        <p:nvSpPr>
          <p:cNvPr id="5" name="Rectangle 4"/>
          <p:cNvSpPr/>
          <p:nvPr/>
        </p:nvSpPr>
        <p:spPr>
          <a:xfrm>
            <a:off x="5687290" y="3337990"/>
            <a:ext cx="6096000" cy="3108543"/>
          </a:xfrm>
          <a:prstGeom prst="rect">
            <a:avLst/>
          </a:prstGeom>
        </p:spPr>
        <p:txBody>
          <a:bodyPr>
            <a:spAutoFit/>
          </a:bodyPr>
          <a:lstStyle/>
          <a:p>
            <a:pPr algn="r"/>
            <a:r>
              <a:rPr lang="en-US" sz="2800" dirty="0">
                <a:solidFill>
                  <a:srgbClr val="303030"/>
                </a:solidFill>
                <a:latin typeface="Proxima Nova"/>
              </a:rPr>
              <a:t> </a:t>
            </a:r>
            <a:r>
              <a:rPr lang="en-US" sz="2800" i="1" dirty="0">
                <a:solidFill>
                  <a:srgbClr val="303030"/>
                </a:solidFill>
                <a:latin typeface="Proxima Nova"/>
              </a:rPr>
              <a:t>“A computer program is said to learn from experience E with respect to some task T and some performance measure P, if its performance on T, as measured by P, improves with experience E.” </a:t>
            </a:r>
            <a:endParaRPr lang="en-US" sz="2800" i="1" dirty="0" smtClean="0">
              <a:solidFill>
                <a:srgbClr val="303030"/>
              </a:solidFill>
              <a:latin typeface="Proxima Nova"/>
            </a:endParaRPr>
          </a:p>
          <a:p>
            <a:pPr algn="r"/>
            <a:r>
              <a:rPr lang="en-US" sz="2800" i="1" dirty="0" smtClean="0">
                <a:solidFill>
                  <a:srgbClr val="303030"/>
                </a:solidFill>
                <a:latin typeface="Proxima Nova"/>
              </a:rPr>
              <a:t>Tom </a:t>
            </a:r>
            <a:r>
              <a:rPr lang="en-US" sz="2800" i="1" dirty="0">
                <a:solidFill>
                  <a:srgbClr val="303030"/>
                </a:solidFill>
                <a:latin typeface="Proxima Nova"/>
              </a:rPr>
              <a:t>Mitchell, 1997</a:t>
            </a:r>
            <a:endParaRPr lang="en-US" sz="2800" dirty="0"/>
          </a:p>
        </p:txBody>
      </p:sp>
    </p:spTree>
    <p:extLst>
      <p:ext uri="{BB962C8B-B14F-4D97-AF65-F5344CB8AC3E}">
        <p14:creationId xmlns:p14="http://schemas.microsoft.com/office/powerpoint/2010/main" val="26811930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if </a:t>
            </a:r>
            <a:r>
              <a:rPr lang="en-US" dirty="0"/>
              <a:t>you want your program to predict,</a:t>
            </a:r>
          </a:p>
        </p:txBody>
      </p:sp>
      <p:sp>
        <p:nvSpPr>
          <p:cNvPr id="3" name="Content Placeholder 2"/>
          <p:cNvSpPr>
            <a:spLocks noGrp="1"/>
          </p:cNvSpPr>
          <p:nvPr>
            <p:ph idx="1"/>
          </p:nvPr>
        </p:nvSpPr>
        <p:spPr/>
        <p:txBody>
          <a:bodyPr/>
          <a:lstStyle/>
          <a:p>
            <a:r>
              <a:rPr lang="en-US" b="1" dirty="0" smtClean="0"/>
              <a:t>for </a:t>
            </a:r>
            <a:r>
              <a:rPr lang="en-US" b="1" dirty="0"/>
              <a:t>example</a:t>
            </a:r>
            <a:r>
              <a:rPr lang="en-US" dirty="0"/>
              <a:t>, traffic patterns at a busy intersection (task T), you can run it through a machine learning algorithm with data about past traffic patterns (experience E) and, if it has successfully “learned”, it will then do better at predicting future traffic patterns (performance measure P).</a:t>
            </a:r>
          </a:p>
        </p:txBody>
      </p:sp>
    </p:spTree>
    <p:extLst>
      <p:ext uri="{BB962C8B-B14F-4D97-AF65-F5344CB8AC3E}">
        <p14:creationId xmlns:p14="http://schemas.microsoft.com/office/powerpoint/2010/main" val="21146381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Machine Learning is… </a:t>
            </a:r>
            <a:endParaRPr lang="en-US" dirty="0"/>
          </a:p>
        </p:txBody>
      </p:sp>
      <p:sp>
        <p:nvSpPr>
          <p:cNvPr id="3" name="Content Placeholder 2"/>
          <p:cNvSpPr>
            <a:spLocks noGrp="1"/>
          </p:cNvSpPr>
          <p:nvPr>
            <p:ph idx="1"/>
          </p:nvPr>
        </p:nvSpPr>
        <p:spPr/>
        <p:txBody>
          <a:bodyPr/>
          <a:lstStyle/>
          <a:p>
            <a:r>
              <a:rPr lang="en-US" dirty="0" smtClean="0"/>
              <a:t>subfield </a:t>
            </a:r>
            <a:r>
              <a:rPr lang="en-US" dirty="0"/>
              <a:t>of artificial intelligence (AI</a:t>
            </a:r>
            <a:r>
              <a:rPr lang="en-US" dirty="0" smtClean="0"/>
              <a:t>).</a:t>
            </a:r>
          </a:p>
          <a:p>
            <a:r>
              <a:rPr lang="en-MY" dirty="0" smtClean="0"/>
              <a:t>T</a:t>
            </a:r>
            <a:r>
              <a:rPr lang="en-US" dirty="0"/>
              <a:t>o understand the structure of </a:t>
            </a:r>
            <a:r>
              <a:rPr lang="en-US" dirty="0" smtClean="0"/>
              <a:t>data</a:t>
            </a:r>
          </a:p>
          <a:p>
            <a:r>
              <a:rPr lang="en-US" dirty="0"/>
              <a:t> fit that data into models that can be understood and utilized by </a:t>
            </a:r>
            <a:r>
              <a:rPr lang="en-US" dirty="0" smtClean="0"/>
              <a:t>people</a:t>
            </a:r>
          </a:p>
          <a:p>
            <a:r>
              <a:rPr lang="en-MY" dirty="0" smtClean="0"/>
              <a:t>Difference in </a:t>
            </a:r>
            <a:r>
              <a:rPr lang="en-US" dirty="0" smtClean="0"/>
              <a:t>traditional computing and Machine Learning</a:t>
            </a:r>
          </a:p>
          <a:p>
            <a:pPr lvl="1"/>
            <a:r>
              <a:rPr lang="en-US" dirty="0"/>
              <a:t>In traditional computing, algorithms are sets of explicitly programmed instructions used by computers to calculate or problem solve. </a:t>
            </a:r>
            <a:endParaRPr lang="en-US" dirty="0" smtClean="0"/>
          </a:p>
          <a:p>
            <a:pPr lvl="1"/>
            <a:r>
              <a:rPr lang="en-US" dirty="0" smtClean="0"/>
              <a:t>Machine </a:t>
            </a:r>
            <a:r>
              <a:rPr lang="en-US" dirty="0"/>
              <a:t>learning algorithms instead allow for computers to train on data inputs and use statistical analysis in order to output value</a:t>
            </a:r>
          </a:p>
        </p:txBody>
      </p:sp>
    </p:spTree>
    <p:extLst>
      <p:ext uri="{BB962C8B-B14F-4D97-AF65-F5344CB8AC3E}">
        <p14:creationId xmlns:p14="http://schemas.microsoft.com/office/powerpoint/2010/main" val="15095019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239644"/>
            <a:ext cx="8911687" cy="1280890"/>
          </a:xfrm>
        </p:spPr>
        <p:txBody>
          <a:bodyPr>
            <a:normAutofit/>
          </a:bodyPr>
          <a:lstStyle/>
          <a:p>
            <a:r>
              <a:rPr lang="en-US" dirty="0"/>
              <a:t>Machine Learning </a:t>
            </a:r>
            <a:r>
              <a:rPr lang="en-US" dirty="0" smtClean="0"/>
              <a:t>Methods</a:t>
            </a:r>
            <a:endParaRPr lang="en-US" dirty="0"/>
          </a:p>
        </p:txBody>
      </p:sp>
      <p:sp>
        <p:nvSpPr>
          <p:cNvPr id="3" name="Content Placeholder 2"/>
          <p:cNvSpPr>
            <a:spLocks noGrp="1"/>
          </p:cNvSpPr>
          <p:nvPr>
            <p:ph idx="1"/>
          </p:nvPr>
        </p:nvSpPr>
        <p:spPr>
          <a:xfrm>
            <a:off x="2464520" y="1219192"/>
            <a:ext cx="8915400" cy="3777622"/>
          </a:xfrm>
        </p:spPr>
        <p:txBody>
          <a:bodyPr/>
          <a:lstStyle/>
          <a:p>
            <a:r>
              <a:rPr lang="en-US" b="1" dirty="0" smtClean="0"/>
              <a:t>supervised learning</a:t>
            </a:r>
            <a:r>
              <a:rPr lang="en-US" dirty="0" smtClean="0"/>
              <a:t>  which trains algorithms based on example input and output data that is labeled by humans</a:t>
            </a:r>
            <a:endParaRPr lang="en-US" b="1" dirty="0" smtClean="0"/>
          </a:p>
          <a:p>
            <a:r>
              <a:rPr lang="en-US" b="1" dirty="0" smtClean="0"/>
              <a:t>unsupervised learning </a:t>
            </a:r>
            <a:r>
              <a:rPr lang="en-US" dirty="0" smtClean="0"/>
              <a:t>which provides the algorithm with no labeled data in order to allow it to find structure within its input data. </a:t>
            </a:r>
          </a:p>
          <a:p>
            <a:r>
              <a:rPr lang="en-MY" b="1" dirty="0"/>
              <a:t>Semi</a:t>
            </a:r>
            <a:r>
              <a:rPr lang="en-US" b="1" dirty="0"/>
              <a:t> supervised </a:t>
            </a:r>
            <a:r>
              <a:rPr lang="en-US" dirty="0" smtClean="0"/>
              <a:t>which is combination of both supervised and unsupervised learning.</a:t>
            </a:r>
          </a:p>
          <a:p>
            <a:r>
              <a:rPr lang="en-US" b="1" dirty="0"/>
              <a:t>Reinforcement learning </a:t>
            </a:r>
            <a:r>
              <a:rPr lang="en-US" dirty="0" smtClean="0"/>
              <a:t>which involves the model to learn from its past errors and correct it in the next iteration</a:t>
            </a:r>
            <a:endParaRPr lang="en-US" b="1" dirty="0"/>
          </a:p>
        </p:txBody>
      </p:sp>
      <p:pic>
        <p:nvPicPr>
          <p:cNvPr id="5" name="Picture 4"/>
          <p:cNvPicPr>
            <a:picLocks noChangeAspect="1"/>
          </p:cNvPicPr>
          <p:nvPr/>
        </p:nvPicPr>
        <p:blipFill>
          <a:blip r:embed="rId2"/>
          <a:stretch>
            <a:fillRect/>
          </a:stretch>
        </p:blipFill>
        <p:spPr>
          <a:xfrm>
            <a:off x="2464520" y="4128315"/>
            <a:ext cx="8058150" cy="2381250"/>
          </a:xfrm>
          <a:prstGeom prst="rect">
            <a:avLst/>
          </a:prstGeom>
        </p:spPr>
      </p:pic>
    </p:spTree>
    <p:extLst>
      <p:ext uri="{BB962C8B-B14F-4D97-AF65-F5344CB8AC3E}">
        <p14:creationId xmlns:p14="http://schemas.microsoft.com/office/powerpoint/2010/main" val="33911733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dirty="0"/>
          </a:p>
        </p:txBody>
      </p:sp>
      <p:pic>
        <p:nvPicPr>
          <p:cNvPr id="6" name="Picture 5"/>
          <p:cNvPicPr>
            <a:picLocks noChangeAspect="1"/>
          </p:cNvPicPr>
          <p:nvPr/>
        </p:nvPicPr>
        <p:blipFill>
          <a:blip r:embed="rId2"/>
          <a:stretch>
            <a:fillRect/>
          </a:stretch>
        </p:blipFill>
        <p:spPr>
          <a:xfrm>
            <a:off x="2589212" y="1073188"/>
            <a:ext cx="8898948" cy="5104069"/>
          </a:xfrm>
          <a:prstGeom prst="rect">
            <a:avLst/>
          </a:prstGeom>
        </p:spPr>
      </p:pic>
    </p:spTree>
    <p:extLst>
      <p:ext uri="{BB962C8B-B14F-4D97-AF65-F5344CB8AC3E}">
        <p14:creationId xmlns:p14="http://schemas.microsoft.com/office/powerpoint/2010/main" val="34478951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2246313" y="1771518"/>
            <a:ext cx="8915400" cy="3754268"/>
          </a:xfrm>
          <a:prstGeom prst="rect">
            <a:avLst/>
          </a:prstGeom>
        </p:spPr>
      </p:pic>
    </p:spTree>
    <p:extLst>
      <p:ext uri="{BB962C8B-B14F-4D97-AF65-F5344CB8AC3E}">
        <p14:creationId xmlns:p14="http://schemas.microsoft.com/office/powerpoint/2010/main" val="10876044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145215" y="131379"/>
            <a:ext cx="9449885" cy="6637721"/>
          </a:xfrm>
          <a:prstGeom prst="rect">
            <a:avLst/>
          </a:prstGeom>
        </p:spPr>
      </p:pic>
    </p:spTree>
    <p:extLst>
      <p:ext uri="{BB962C8B-B14F-4D97-AF65-F5344CB8AC3E}">
        <p14:creationId xmlns:p14="http://schemas.microsoft.com/office/powerpoint/2010/main" val="2067908185"/>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242</TotalTime>
  <Words>325</Words>
  <Application>Microsoft Office PowerPoint</Application>
  <PresentationFormat>Widescreen</PresentationFormat>
  <Paragraphs>44</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Century Gothic</vt:lpstr>
      <vt:lpstr>Proxima Nova</vt:lpstr>
      <vt:lpstr>Wingdings</vt:lpstr>
      <vt:lpstr>Wingdings 3</vt:lpstr>
      <vt:lpstr>Wisp</vt:lpstr>
      <vt:lpstr>PowerPoint Presentation</vt:lpstr>
      <vt:lpstr>What is Machine Learning ?</vt:lpstr>
      <vt:lpstr>“[Machine Learning is the] field of study that gives computers the ability to learn without being explicitly programmed.”  Arthur Samuel- 1959</vt:lpstr>
      <vt:lpstr>if you want your program to predict,</vt:lpstr>
      <vt:lpstr>Machine Learning is… </vt:lpstr>
      <vt:lpstr>Machine Learning Methods</vt:lpstr>
      <vt:lpstr>PowerPoint Presentation</vt:lpstr>
      <vt:lpstr>PowerPoint Presentation</vt:lpstr>
      <vt:lpstr>PowerPoint Presentation</vt:lpstr>
      <vt:lpstr>Supervised Learning</vt:lpstr>
      <vt:lpstr>Predictive/Supervised model as the name suggests is used to predict the future outcome based on the historical data. Predictive models are normally given clear instructions right from the beginning as in what needs to be learnt and how it needs to be learnt. These class of learning algorithms are termed as Supervised Learning.</vt:lpstr>
      <vt:lpstr>PowerPoint Presentation</vt:lpstr>
      <vt:lpstr>PowerPoint Presentation</vt:lpstr>
      <vt:lpstr>There are few really Popular supervised machine learning algorithms, such as:</vt:lpstr>
      <vt:lpstr>PowerPoint Presentation</vt:lpstr>
      <vt:lpstr>It is used to train descriptive models where no target is set and no single feature is important than the other. The case of unsupervised learning can be: When a retailer wishes to find out what are the combination of products, customers tends to buy more frequently</vt:lpstr>
      <vt:lpstr>PowerPoint Presentation</vt:lpstr>
      <vt:lpstr>Some popular examples of unsupervised learning algorithms are: </vt:lpstr>
      <vt:lpstr>PowerPoint Presentation</vt:lpstr>
      <vt:lpstr>PowerPoint Presentation</vt:lpstr>
      <vt:lpstr>It is an example of machine learning where the machine is trained to take specific decisions based on the business requirement with the sole motto to maximize efficiency (performance). The idea involved in reinforcement learning is: The machine/ software agent trains itself on a continual basis based on the environment it is exposed to, and applies it’s enriched knowledge to solve business problems</vt:lpstr>
      <vt:lpstr>Reference </vt:lpstr>
    </vt:vector>
  </TitlesOfParts>
  <Company>Intel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Mote, Abhijeet DadaX</dc:creator>
  <cp:keywords>CTPClassification=CTP_NT</cp:keywords>
  <cp:lastModifiedBy>Mote, Abhijeet DadaX</cp:lastModifiedBy>
  <cp:revision>99</cp:revision>
  <dcterms:created xsi:type="dcterms:W3CDTF">2018-09-07T17:53:00Z</dcterms:created>
  <dcterms:modified xsi:type="dcterms:W3CDTF">2018-09-08T04:48:20Z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39ad8a9b-42bf-476f-89f8-cfa78dc89037</vt:lpwstr>
  </property>
  <property fmtid="{D5CDD505-2E9C-101B-9397-08002B2CF9AE}" pid="3" name="CTP_TimeStamp">
    <vt:lpwstr>2018-09-08 04:48:19Z</vt:lpwstr>
  </property>
  <property fmtid="{D5CDD505-2E9C-101B-9397-08002B2CF9AE}" pid="4" name="CTP_BU">
    <vt:lpwstr>NA</vt:lpwstr>
  </property>
  <property fmtid="{D5CDD505-2E9C-101B-9397-08002B2CF9AE}" pid="5" name="CTP_IDSID">
    <vt:lpwstr>NA</vt:lpwstr>
  </property>
  <property fmtid="{D5CDD505-2E9C-101B-9397-08002B2CF9AE}" pid="6" name="CTP_WWID">
    <vt:lpwstr>NA</vt:lpwstr>
  </property>
  <property fmtid="{D5CDD505-2E9C-101B-9397-08002B2CF9AE}" pid="7" name="CTPClassification">
    <vt:lpwstr>CTP_NT</vt:lpwstr>
  </property>
</Properties>
</file>

<file path=docProps/thumbnail.jpeg>
</file>